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33" r:id="rId5"/>
  </p:sldMasterIdLst>
  <p:notesMasterIdLst>
    <p:notesMasterId r:id="rId12"/>
  </p:notesMasterIdLst>
  <p:sldIdLst>
    <p:sldId id="518" r:id="rId6"/>
    <p:sldId id="2772" r:id="rId7"/>
    <p:sldId id="2825" r:id="rId8"/>
    <p:sldId id="2828" r:id="rId9"/>
    <p:sldId id="2826" r:id="rId10"/>
    <p:sldId id="2827" r:id="rId11"/>
  </p:sldIdLst>
  <p:sldSz cx="18288000" cy="10287000"/>
  <p:notesSz cx="6797675" cy="9928225"/>
  <p:embeddedFontLst>
    <p:embeddedFont>
      <p:font typeface="Palanquin" panose="020B0004020203020204" pitchFamily="34" charset="-18"/>
      <p:regular r:id="rId13"/>
      <p:bold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3EE37-15D0-6158-83AC-8FC6B22D51A2}" name="Sebastjan Šik" initials="SŠ" userId="S::sebastjan.sik@gzs.si::fef69237-1e28-4533-a9c1-39966eac3143" providerId="AD"/>
  <p188:author id="{D3FC9541-97A6-D6E5-AC0D-53B1BB3CBFCB}" name="Alenka Lesjak" initials="AL" userId="S::alenka.lesjak@gzs.si::7d485871-6fcd-4edb-977e-7c271ee818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287C-87C6-4041-962F-6652A3A44878}" type="datetimeFigureOut">
              <a:t>16. 04. 2024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5C24-A5A5-4B38-B832-37F6A46AD4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slide with big text is recommended.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08DE-4456-4190-9A84-0FD2F52051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B2BC-EF8A-2ED9-000B-4BA03B5A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5A5EE-0889-CCE6-A48F-BCEE4FF5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0C8A6-AE00-680B-7CC6-82AFD7CF8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slide with big text is recommended.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1F909-71F4-8CD2-3E6B-39217CC6B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08DE-4456-4190-9A84-0FD2F52051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B2BC-EF8A-2ED9-000B-4BA03B5A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5A5EE-0889-CCE6-A48F-BCEE4FF5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0C8A6-AE00-680B-7CC6-82AFD7CF8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slide with big text is recommended.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1F909-71F4-8CD2-3E6B-39217CC6B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08DE-4456-4190-9A84-0FD2F52051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7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B2BC-EF8A-2ED9-000B-4BA03B5A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5A5EE-0889-CCE6-A48F-BCEE4FF5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0C8A6-AE00-680B-7CC6-82AFD7CF8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slide with big text is recommended.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1F909-71F4-8CD2-3E6B-39217CC6B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08DE-4456-4190-9A84-0FD2F52051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B2BC-EF8A-2ED9-000B-4BA03B5A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5A5EE-0889-CCE6-A48F-BCEE4FF5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0C8A6-AE00-680B-7CC6-82AFD7CF8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slide with big text is recommended.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1F909-71F4-8CD2-3E6B-39217CC6B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08DE-4456-4190-9A84-0FD2F52051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9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B2BC-EF8A-2ED9-000B-4BA03B5A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5A5EE-0889-CCE6-A48F-BCEE4FF5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0C8A6-AE00-680B-7CC6-82AFD7CF8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slide with big text is recommended.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1F909-71F4-8CD2-3E6B-39217CC6B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08DE-4456-4190-9A84-0FD2F52051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4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olid colour 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2060-211D-1840-F8B9-5EAC017A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09" y="2976563"/>
            <a:ext cx="10305242" cy="3098006"/>
          </a:xfrm>
        </p:spPr>
        <p:txBody>
          <a:bodyPr anchor="t"/>
          <a:lstStyle>
            <a:lvl1pPr>
              <a:defRPr sz="6000">
                <a:latin typeface="Silka Mono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9E79F-7F0A-8F74-09AA-DBFE6057A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16A7-1B0E-459D-9B27-5AC7000C8A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1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A650-D0AE-7040-AC9B-33094718D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3562816"/>
            <a:ext cx="15773400" cy="2509025"/>
          </a:xfrm>
        </p:spPr>
        <p:txBody>
          <a:bodyPr anchor="b">
            <a:normAutofit/>
          </a:bodyPr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338A4-AAC2-DA4B-82B2-C1AAECBF4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6071840"/>
            <a:ext cx="15773400" cy="181486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E636-5BF2-BE49-9BAB-AB1B06A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7EE-6BAF-4668-9A77-8518BDC288D4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1D68E-3F5A-6641-AE7D-67D12A76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BB727-4291-EE44-91D3-D12B4DC8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039176-34D1-4D46-B7F0-62A0BBB0A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63153" cy="38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0510-CC29-464B-8891-647166DF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A69F-08EC-DA41-B67D-CEF03F90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B0DEA-A0FB-AD43-A4C4-C670A1A2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859A-7B86-48EE-A74E-654886CC2657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D4F16-6559-C74B-AC68-5E259B5D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E927-A984-1C49-8C9E-BDB7B64D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2D35-B5AF-8049-BE35-9FE338B1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8A7D5-B8BE-7348-853B-D11C38A2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603EC-739B-1D4A-9F5C-6BB2415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EEF-1590-473B-A96E-D74C363B5B75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E8B9-527B-F64E-AC19-AD192CED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411C-8444-5D4D-AFE3-6A0D66C8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8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5CF9-F804-B844-B249-70A3449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ECD8A-4C61-7749-A409-37E4C249D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D585A-0CDB-C647-B62F-C3015D56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AA4D8-8243-694A-9403-E81AE115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F993-05CC-4451-B163-8E8C61F7662E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B0CD3-A3D8-B44B-AD53-14B37F34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C51A-8044-5149-9E71-48ABDE99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2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4377-AADE-1C41-B5C7-BE61A194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2BECE-8D19-E942-81BC-938AAE87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3B2C7-43AD-3A41-9243-94059168C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6297D-030F-FA4C-80EF-36D19F526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3A269-548B-6D4E-A821-59D4019B6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4EB58-3F81-4E4B-BBC1-9188C3B4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B44B-D6EC-4DDF-81A8-17B108388623}" type="datetime1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E97D7-A798-9046-8B71-67F58917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F5E90-57AC-B24E-92A8-31337E9C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6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9A98-51FA-2D4C-A28B-FAE67AEA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B1EC7-DEDD-A049-9E9C-3E0820B0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6E87-CFA9-43AE-959F-7F17C6B1768F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CAB55-18A2-D947-9596-A6C9EF6B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9D4AF-97AD-384D-9992-00761225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ACA9A-A10B-7B4B-AA24-A57958D2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104E-FB6C-43D2-A894-49D89E6A2DB9}" type="datetime1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C703B-17B8-FB48-B437-899B25A8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23A60-2259-1843-B718-4B4719C3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8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D734-A7C3-FA45-9B85-B0C8BC96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31AD-8B2E-3944-99CD-AC120C76D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248F9-0DF1-EA49-BEF0-6A08B7C02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63D58-30F6-824D-BFFD-F627C5A0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4ADF-EDE6-4158-9A89-DEB95AD41D4B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2DB1-CBAE-FE4E-AB90-04856935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8D0FB-E7FF-354A-BB05-4AF33C0D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3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4A06-126E-694B-90C9-B177725E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5BE63-F8CD-4F42-8241-0D7A97B9B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DCC66-A1AD-4444-A912-A1FD03C8D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9D697-A7CA-1347-8AFF-EB361A4C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1D23-6C54-4721-8632-FB0F18869E35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E07D9-8F3B-AA4E-AD03-27A7F9A8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166CE-B728-A741-BEEE-0773DB50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3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3996-8EB3-4B4A-A1E5-5CB68A13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110D1-D6BB-CB4C-8D2E-0184DABF2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10F24-6F84-FA4D-9C24-2005FFDE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12A-EF16-4868-BE9B-95536EDAFE0C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ED520-30DE-934E-BA86-A2EA9AC7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293C-9B12-C64E-B393-491244CE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6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C35D8-04AA-6746-8CAD-CA91A5FEF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C7775-5366-D040-95C9-8F5C65FF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C2DB9-C4AF-C84C-8E3E-C878F61C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CCC-0875-49E0-B65E-1F8F5B9CA715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E69AD-DBDE-AE4F-A70D-F1F0A86C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80CA-E435-844E-AF32-F1A96342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676C-2208-3F4C-8CDB-2BD03E9F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28A03-9833-D841-A614-28662B12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523E-7C19-459F-9260-8637A34CB6B3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B37BA-497F-C742-9C5B-E3E008C0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ZAUPNO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4C6B9-AD00-8348-A746-89FA4AC5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7E1896-08C8-2D47-BC8C-51DF575B56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3926" y="4171950"/>
            <a:ext cx="11275220" cy="5429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2788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3CDAB869-4A56-2A17-3277-68A41C92B2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4950"/>
              </a:lnSpc>
            </a:pPr>
            <a:r>
              <a:rPr lang="en-US" sz="4400">
                <a:solidFill>
                  <a:srgbClr val="8CA9AD"/>
                </a:solidFill>
                <a:ea typeface="+mn-lt"/>
                <a:cs typeface="+mn-lt"/>
              </a:rPr>
              <a:t>Master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3DFA-491E-4E41-BDF5-F753EF69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52CD8-11B0-EA42-AB1C-E5A37F89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63466-D02D-D146-9152-DFDB64521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458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9048-EC1B-48F2-8446-B17E68A931FA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10FB3-E0E8-244C-AEE3-8599CB4FB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458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ZAUPNO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51C0D-917D-5C48-9B03-AFDF3E8E9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458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C2BD-D54B-C041-BA40-1B89E99C31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2B9FC-44C2-A644-BF33-B8B8A09B3600}"/>
              </a:ext>
            </a:extLst>
          </p:cNvPr>
          <p:cNvSpPr/>
          <p:nvPr userDrawn="1"/>
        </p:nvSpPr>
        <p:spPr>
          <a:xfrm>
            <a:off x="0" y="9993086"/>
            <a:ext cx="18288000" cy="293915"/>
          </a:xfrm>
          <a:prstGeom prst="rect">
            <a:avLst/>
          </a:prstGeom>
          <a:solidFill>
            <a:srgbClr val="82C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59111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raiffeisen-continuum.a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www.hrbartender.com/2012/employee-engagement/ask-hr-bartender-working-hr-in-a-family-owned-business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FCEE0-3B91-5F53-4167-763EDB5A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172" y="-248194"/>
            <a:ext cx="4716992" cy="306977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1423A19-DC0C-9BC5-BB71-951BC4DA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09" y="553420"/>
            <a:ext cx="3600953" cy="1971950"/>
          </a:xfrm>
          <a:prstGeom prst="rect">
            <a:avLst/>
          </a:prstGeom>
        </p:spPr>
      </p:pic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445DF237-849E-A047-A22D-E0D9DC116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4365"/>
          <a:stretch/>
        </p:blipFill>
        <p:spPr>
          <a:xfrm>
            <a:off x="6342575" y="1832244"/>
            <a:ext cx="11945425" cy="8301446"/>
          </a:xfrm>
          <a:custGeom>
            <a:avLst/>
            <a:gdLst>
              <a:gd name="connsiteX0" fmla="*/ 3427351 w 9868367"/>
              <a:gd name="connsiteY0" fmla="*/ 0 h 6857999"/>
              <a:gd name="connsiteX1" fmla="*/ 9868367 w 9868367"/>
              <a:gd name="connsiteY1" fmla="*/ 0 h 6857999"/>
              <a:gd name="connsiteX2" fmla="*/ 9868367 w 9868367"/>
              <a:gd name="connsiteY2" fmla="*/ 6857999 h 6857999"/>
              <a:gd name="connsiteX3" fmla="*/ 3427350 w 9868367"/>
              <a:gd name="connsiteY3" fmla="*/ 6857999 h 6857999"/>
              <a:gd name="connsiteX4" fmla="*/ 169034 w 9868367"/>
              <a:gd name="connsiteY4" fmla="*/ 3599684 h 6857999"/>
              <a:gd name="connsiteX5" fmla="*/ 170452 w 9868367"/>
              <a:gd name="connsiteY5" fmla="*/ 3599684 h 6857999"/>
              <a:gd name="connsiteX6" fmla="*/ 0 w 9868367"/>
              <a:gd name="connsiteY6" fmla="*/ 3429228 h 6857999"/>
              <a:gd name="connsiteX7" fmla="*/ 161205 w 9868367"/>
              <a:gd name="connsiteY7" fmla="*/ 3268019 h 6857999"/>
              <a:gd name="connsiteX8" fmla="*/ 159334 w 9868367"/>
              <a:gd name="connsiteY8" fmla="*/ 3268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68367" h="6857999">
                <a:moveTo>
                  <a:pt x="3427351" y="0"/>
                </a:moveTo>
                <a:lnTo>
                  <a:pt x="9868367" y="0"/>
                </a:lnTo>
                <a:lnTo>
                  <a:pt x="9868367" y="6857999"/>
                </a:lnTo>
                <a:lnTo>
                  <a:pt x="3427350" y="6857999"/>
                </a:lnTo>
                <a:lnTo>
                  <a:pt x="169034" y="3599684"/>
                </a:lnTo>
                <a:lnTo>
                  <a:pt x="170452" y="3599684"/>
                </a:lnTo>
                <a:lnTo>
                  <a:pt x="0" y="3429228"/>
                </a:lnTo>
                <a:lnTo>
                  <a:pt x="161205" y="3268019"/>
                </a:lnTo>
                <a:lnTo>
                  <a:pt x="159334" y="3268019"/>
                </a:lnTo>
                <a:close/>
              </a:path>
            </a:pathLst>
          </a:cu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C434D67-7308-695A-2869-45E5FF17FD6D}"/>
              </a:ext>
            </a:extLst>
          </p:cNvPr>
          <p:cNvSpPr txBox="1"/>
          <p:nvPr/>
        </p:nvSpPr>
        <p:spPr>
          <a:xfrm>
            <a:off x="387330" y="3328535"/>
            <a:ext cx="95424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b="1" i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Nasledstva v družinskih podjetjih</a:t>
            </a:r>
          </a:p>
          <a:p>
            <a:endParaRPr lang="sl-SI" sz="4000" b="1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izzivi in nekatere rešitve </a:t>
            </a:r>
          </a:p>
          <a:p>
            <a:r>
              <a:rPr lang="sl-SI" sz="4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sl-SI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EU in Sloveniji</a:t>
            </a:r>
            <a:endParaRPr lang="sl-SI" sz="4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ED01F8E-BE27-3D62-0C64-7EB553B41DA8}"/>
              </a:ext>
            </a:extLst>
          </p:cNvPr>
          <p:cNvSpPr txBox="1"/>
          <p:nvPr/>
        </p:nvSpPr>
        <p:spPr>
          <a:xfrm>
            <a:off x="496388" y="7096018"/>
            <a:ext cx="666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Natalija Stošicki</a:t>
            </a:r>
          </a:p>
          <a:p>
            <a:endParaRPr lang="sl-S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Direktorica strateškega razvoja in internacionalizacije, GZS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C38EC93-0BAA-C47A-F8A0-0D8E6B304EA2}"/>
              </a:ext>
            </a:extLst>
          </p:cNvPr>
          <p:cNvSpPr txBox="1"/>
          <p:nvPr/>
        </p:nvSpPr>
        <p:spPr>
          <a:xfrm>
            <a:off x="387330" y="9271543"/>
            <a:ext cx="9542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a-DK" sz="2000" b="1" i="0" dirty="0">
                <a:solidFill>
                  <a:srgbClr val="8CBD3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KONFERENC</a:t>
            </a:r>
            <a:r>
              <a:rPr lang="sl-SI" sz="2000" b="1" i="0" dirty="0">
                <a:solidFill>
                  <a:srgbClr val="8CBD3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a-DK" sz="2000" b="1" i="0" dirty="0">
                <a:solidFill>
                  <a:srgbClr val="8CBD3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MSP - IZZIVI PODJETNIŠKIH NASLEDSTEV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000350B-E035-8C4D-0023-DAC8B0FFD080}"/>
              </a:ext>
            </a:extLst>
          </p:cNvPr>
          <p:cNvSpPr txBox="1"/>
          <p:nvPr/>
        </p:nvSpPr>
        <p:spPr>
          <a:xfrm>
            <a:off x="462787" y="9733580"/>
            <a:ext cx="4362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Brdo pri Kranju, 18. April 2024</a:t>
            </a:r>
          </a:p>
        </p:txBody>
      </p:sp>
    </p:spTree>
    <p:extLst>
      <p:ext uri="{BB962C8B-B14F-4D97-AF65-F5344CB8AC3E}">
        <p14:creationId xmlns:p14="http://schemas.microsoft.com/office/powerpoint/2010/main" val="245922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0EC5-3A60-772E-9AC4-A2BD3FEB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2F65D-D0D4-3867-68E3-A5B2F51F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024" y="-522514"/>
            <a:ext cx="3506140" cy="244275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F54F13-3E38-EB2E-9F25-F0C22FE0D21B}"/>
              </a:ext>
            </a:extLst>
          </p:cNvPr>
          <p:cNvSpPr txBox="1"/>
          <p:nvPr/>
        </p:nvSpPr>
        <p:spPr>
          <a:xfrm>
            <a:off x="251944" y="71555"/>
            <a:ext cx="17784111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l-SI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IZZIVI NASLEDSTEV V DRUŽINSKIH PODJETJIH</a:t>
            </a:r>
          </a:p>
          <a:p>
            <a:endParaRPr lang="sl-SI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Statistika:</a:t>
            </a:r>
          </a:p>
          <a:p>
            <a:pPr algn="just"/>
            <a:endParaRPr lang="sl-SI" sz="8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Slovenija:</a:t>
            </a:r>
          </a:p>
          <a:p>
            <a:pPr marL="723900" indent="-450850" algn="just">
              <a:buFont typeface="Courier New" panose="02070309020205020404" pitchFamily="49" charset="0"/>
              <a:buChar char="o"/>
            </a:pPr>
            <a:r>
              <a:rPr lang="sl-SI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83 % družinskih podjetij, ki ustvarijo več kot 30 % slovenskega BDP,</a:t>
            </a:r>
            <a:r>
              <a:rPr lang="sl-S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ustvarjajo 67 % dodane vrednosti slovenskih podjetij </a:t>
            </a:r>
            <a:r>
              <a:rPr lang="sl-SI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nn-NO" b="0" i="0" dirty="0">
                <a:solidFill>
                  <a:srgbClr val="4D515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zaposl</a:t>
            </a:r>
            <a:r>
              <a:rPr lang="sl-SI" b="0" i="0" dirty="0">
                <a:solidFill>
                  <a:srgbClr val="4D515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ujejo</a:t>
            </a:r>
            <a:r>
              <a:rPr lang="nn-NO" b="0" i="0" dirty="0">
                <a:solidFill>
                  <a:srgbClr val="4D515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70% delovno aktivnega prebivalstv</a:t>
            </a:r>
            <a:r>
              <a:rPr lang="sl-SI" b="0" i="0" dirty="0">
                <a:solidFill>
                  <a:srgbClr val="4D515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  <a:p>
            <a:pPr marL="723900" indent="-450850" algn="just">
              <a:buFont typeface="Courier New" panose="02070309020205020404" pitchFamily="49" charset="0"/>
              <a:buChar char="o"/>
            </a:pPr>
            <a:r>
              <a:rPr lang="sl-SI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58 % podjetij še vedno vodi prva generacija in 37 % druga generacija.</a:t>
            </a:r>
            <a:r>
              <a:rPr lang="sl-S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9% potomcev je zainteresiranih za prenos lastništva.</a:t>
            </a:r>
          </a:p>
          <a:p>
            <a:pPr marL="723900" indent="-450850" algn="just">
              <a:buFont typeface="Courier New" panose="02070309020205020404" pitchFamily="49" charset="0"/>
              <a:buChar char="o"/>
            </a:pPr>
            <a:r>
              <a:rPr lang="sl-S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2/3 podjetij pri prenosu na naslednike propade (vir: </a:t>
            </a:r>
            <a:r>
              <a:rPr lang="sl-SI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  <a:r>
              <a:rPr lang="sl-S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l-SI" u="sng" dirty="0">
              <a:solidFill>
                <a:srgbClr val="3D46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r>
              <a:rPr lang="sl-SI" b="0" i="0" dirty="0">
                <a:solidFill>
                  <a:srgbClr val="3D46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letu 2019 je bila izvedena anketa med podjetji v SLO z več kot 5 mio € prihodkov in več kot 5 zaposlenimi: več kot 1300 podjetij je imelo lastnike starejše od 62 let, le 3% jih je imelo izdelane načrte procesa nasledstva; statistike na tem področju Slovenija za spremljanje problema nasledstev nima sistemsko vzpostavljene;</a:t>
            </a: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dirty="0">
              <a:solidFill>
                <a:srgbClr val="3D46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r>
              <a:rPr lang="sl-SI" b="0" i="0" dirty="0">
                <a:solidFill>
                  <a:srgbClr val="3D46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Slika1: Družinska podjetja – distribucija po letnih prihodkih (leto 2015):</a:t>
            </a: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dirty="0">
              <a:solidFill>
                <a:srgbClr val="3D46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/>
            <a:r>
              <a:rPr lang="sl-SI" b="0" i="0" dirty="0">
                <a:solidFill>
                  <a:srgbClr val="3D46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Vir: E&amp;Y</a:t>
            </a:r>
          </a:p>
          <a:p>
            <a:pPr marL="273050" algn="just"/>
            <a:endParaRPr lang="sl-SI" dirty="0">
              <a:solidFill>
                <a:srgbClr val="3D46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b="0" i="0" dirty="0">
              <a:solidFill>
                <a:srgbClr val="3D46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dirty="0">
              <a:solidFill>
                <a:srgbClr val="3D46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b="0" i="0" dirty="0">
              <a:solidFill>
                <a:srgbClr val="3D46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dirty="0">
              <a:solidFill>
                <a:srgbClr val="3D46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b="0" i="0" dirty="0">
              <a:solidFill>
                <a:srgbClr val="3D46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b="0" i="0" dirty="0">
              <a:solidFill>
                <a:srgbClr val="3D46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450850" algn="just">
              <a:buFont typeface="Courier New" panose="02070309020205020404" pitchFamily="49" charset="0"/>
              <a:buChar char="o"/>
            </a:pPr>
            <a:endParaRPr lang="sl-SI" b="0" i="0" dirty="0">
              <a:solidFill>
                <a:srgbClr val="3D46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0" i="0" u="sng" dirty="0">
                <a:solidFill>
                  <a:srgbClr val="3D46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povprečju samo 30 % podjetij preživi medgeneracijski prehod na naslednjo (drugo) generacijo potomcev, samo 10 % družb prehod na tretjo generacijo</a:t>
            </a:r>
            <a:r>
              <a:rPr lang="sl-SI" u="sng" dirty="0">
                <a:solidFill>
                  <a:srgbClr val="3D46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u="sng" dirty="0">
                <a:solidFill>
                  <a:srgbClr val="3D46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 </a:t>
            </a:r>
            <a:r>
              <a:rPr lang="sl-SI" u="sng" dirty="0">
                <a:solidFill>
                  <a:srgbClr val="3D46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tretjo in </a:t>
            </a:r>
            <a:r>
              <a:rPr lang="en-US" u="sng" dirty="0">
                <a:solidFill>
                  <a:srgbClr val="3D46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3% </a:t>
            </a:r>
            <a:r>
              <a:rPr lang="sl-SI" u="sng" dirty="0">
                <a:solidFill>
                  <a:srgbClr val="3D46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četrto, peto generacijo.</a:t>
            </a:r>
            <a:endParaRPr lang="sl-SI" u="sng" dirty="0">
              <a:solidFill>
                <a:srgbClr val="000000"/>
              </a:solidFill>
              <a:latin typeface="DeloSerifNorm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b="0" i="0" u="sng" dirty="0">
              <a:solidFill>
                <a:srgbClr val="000000"/>
              </a:solidFill>
              <a:effectLst/>
              <a:latin typeface="DeloSerifNorm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0" i="0" u="sng" dirty="0">
                <a:solidFill>
                  <a:srgbClr val="3D46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nasledstev tudi v drugih državah članicah EU, npr</a:t>
            </a:r>
            <a:r>
              <a:rPr lang="sl-SI" b="0" i="0" dirty="0">
                <a:solidFill>
                  <a:srgbClr val="3D46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</a:p>
          <a:p>
            <a:pPr marL="804863" indent="-354013" algn="just">
              <a:buFont typeface="Wingdings" panose="05000000000000000000" pitchFamily="2" charset="2"/>
              <a:buChar char="v"/>
            </a:pPr>
            <a:r>
              <a:rPr lang="sl-SI" b="1" dirty="0">
                <a:solidFill>
                  <a:srgbClr val="3D46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Avstrija</a:t>
            </a:r>
            <a:r>
              <a:rPr lang="sl-SI" dirty="0">
                <a:solidFill>
                  <a:srgbClr val="3D46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l-SI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cca. </a:t>
            </a:r>
            <a:r>
              <a:rPr lang="en-US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 </a:t>
            </a: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 v družinski lasti se želijo umakniti iz svojega poslovanja in 70% jih nima naslednika </a:t>
            </a:r>
          </a:p>
          <a:p>
            <a:pPr marL="804863" indent="-354013" algn="just">
              <a:buFont typeface="Wingdings" panose="05000000000000000000" pitchFamily="2" charset="2"/>
              <a:buChar char="v"/>
            </a:pPr>
            <a:r>
              <a:rPr lang="sl-SI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Nemčija:</a:t>
            </a:r>
          </a:p>
          <a:p>
            <a:pPr marL="1077913" indent="-273050" algn="just">
              <a:buFont typeface="Courier New" panose="02070309020205020404" pitchFamily="49" charset="0"/>
              <a:buChar char="o"/>
            </a:pPr>
            <a:r>
              <a:rPr lang="sl-SI" u="sng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 že desetletja vzpostavljene ukrepe na področju družinskih nasledstev</a:t>
            </a:r>
          </a:p>
          <a:p>
            <a:pPr marL="1090612" indent="-28575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letu 2021 je 54% podjetnikov razmišljalo da preda podjetje družinskim članom/ 39% podjetij je planiralo nasledstva (predhodno leto 33%)</a:t>
            </a:r>
          </a:p>
          <a:p>
            <a:pPr marL="1090612" indent="-28575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Koncem 2022 je 230.000 MSP (6% od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3.8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milijonov) </a:t>
            </a: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načrtovalo prenos lastništva na nove lastnike, ¾ oz. 170.000 je že doseglo dogovor z nasledniki ali se je z njimi pogajalo, </a:t>
            </a:r>
          </a:p>
          <a:p>
            <a:pPr marL="1090612" indent="-28575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letu 2022 je bilo 28% (več kot 1 milijon) lastnikov-managerjev podjetij starih 60 let ali več. </a:t>
            </a:r>
          </a:p>
          <a:p>
            <a:pPr marL="1090612" indent="-28575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naslednjih 5 letih bo 600.000 podjetij preneseno na naslednike oz. povprečno 120.000 podjetij/leto </a:t>
            </a:r>
          </a:p>
          <a:p>
            <a:pPr marL="1090612" indent="-28575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Demografski trendi narekujejo da se bo v bodoče še povečalo iskanje naslednikov v MSP sektorju, saj število starih lastnikov podjetij-managerjev stalno raste</a:t>
            </a:r>
          </a:p>
          <a:p>
            <a:pPr marL="1090612" indent="-28575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Nasledstvo s strani družinskih članov je preferenčna oblika nasledstva, 41% </a:t>
            </a:r>
            <a:r>
              <a:rPr lang="sl-SI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preferira</a:t>
            </a:r>
            <a:r>
              <a:rPr lang="sl-SI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prenos podjetja na zunanjega lastnika ali prodajo (vir: KFW analitika).</a:t>
            </a:r>
          </a:p>
          <a:p>
            <a:endParaRPr lang="en-US" b="0" i="0" dirty="0">
              <a:solidFill>
                <a:srgbClr val="5A61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8507CCBB-2FB0-FC4E-44AC-C7FB196CCD57}"/>
              </a:ext>
            </a:extLst>
          </p:cNvPr>
          <p:cNvSpPr/>
          <p:nvPr/>
        </p:nvSpPr>
        <p:spPr>
          <a:xfrm>
            <a:off x="12394311" y="5447044"/>
            <a:ext cx="822960" cy="235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0F6F47D-74EA-16C4-3A60-370D00755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221" y="3057098"/>
            <a:ext cx="6939230" cy="33781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CC30E2A-862B-0F7A-7943-6FF0F605C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74" y="5349923"/>
            <a:ext cx="7651437" cy="3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0EC5-3A60-772E-9AC4-A2BD3FEB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2F65D-D0D4-3867-68E3-A5B2F51F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024" y="-522514"/>
            <a:ext cx="3506140" cy="244275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F54F13-3E38-EB2E-9F25-F0C22FE0D21B}"/>
              </a:ext>
            </a:extLst>
          </p:cNvPr>
          <p:cNvSpPr txBox="1"/>
          <p:nvPr/>
        </p:nvSpPr>
        <p:spPr>
          <a:xfrm>
            <a:off x="462945" y="357386"/>
            <a:ext cx="16864149" cy="1120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l-SI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IZZIVI NASLEDSTEV V DRUŽINSKIH PODJETJIH</a:t>
            </a:r>
          </a:p>
          <a:p>
            <a:endParaRPr lang="sl-SI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Izzivi prenosa družinskega podjetja na naslednje generacije družinskih članov:</a:t>
            </a:r>
          </a:p>
          <a:p>
            <a:endParaRPr lang="sl-SI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Družinski statut/ustava (urejenost razmerij med družinskimi člani – odločanje, odgovornosti, reševanje konfliktov…) – obstoj?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Neplaniranje</a:t>
            </a: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/(ne)pravočasno/(ne)pravilno planiranje procesa nasledstva (nasledstveni načrt) = planiranje </a:t>
            </a:r>
            <a:r>
              <a:rPr lang="sl-SI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družino in za posel </a:t>
            </a: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min. 5 let pred prenosom (planirati tudi denarni tok in finančno planiranje nasledstva); različni modeli/mediacija zunanjih strokovnjakov 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Pravilno/pravočasno identificiranje in uvajanje naslednikov (znanje, izkušnje, kompetence/pokrivanje kompetenčnih vrzeli)</a:t>
            </a:r>
          </a:p>
          <a:p>
            <a:pPr marL="450850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Poštena in enakopravna obravnava vseh družinskih članov / vključitev vseh družinskih članov</a:t>
            </a:r>
          </a:p>
          <a:p>
            <a:pPr marL="450850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 kontinuitete poslovanja</a:t>
            </a:r>
          </a:p>
          <a:p>
            <a:pPr marL="450850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fazi rasti podjetja – prenos lastništva lahko spremlja tudi sprememba organizacijske kulture in korporativnega upravljanja (</a:t>
            </a:r>
            <a:r>
              <a:rPr lang="sl-S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institucionaliziranje</a:t>
            </a: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0850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Davčni vidiki (povečane davčne obveznosti) – potrebno proaktivno davčno planiranje!</a:t>
            </a:r>
          </a:p>
          <a:p>
            <a:pPr marL="450850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prenosa lastništva  prevzemniku </a:t>
            </a:r>
          </a:p>
          <a:p>
            <a:pPr marL="450850"/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(družinska podjetja sicer bolj </a:t>
            </a:r>
            <a:r>
              <a:rPr lang="sl-S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konzervativna</a:t>
            </a: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 financiranju delovanja podjetja: uporaba zadržanih dobičkov in bančnih kreditov – nizka zadolženost)</a:t>
            </a:r>
          </a:p>
          <a:p>
            <a:pPr marL="450850"/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3750" indent="-3429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Izzivi prenosa družinskega podjetja na zunanjega lastnika: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celoti ali delno (manjšinski/večinski oz. kontrolni delež)? Strateški ali finančni partner?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Sprememba korporativnega upravljanja/kulture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Relacije z dosedanjim lastnikom/družinskimi člani (kot zaposlenimi, managerji/vodilnimi delavci)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Prodaja deleža (v celoti/delno) družinskega podjetja zunanjemu partnerju – vrednotenja (emocionalno/previsoka?)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Internacionalizacija (stopnja internacionalizacije v letu 2015 = 16% = nizko)</a:t>
            </a:r>
          </a:p>
          <a:p>
            <a:pPr marL="723900" indent="-2730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723900" indent="-27305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723900" indent="-273050">
              <a:buFont typeface="Arial" panose="020B0604020202020204" pitchFamily="34" charset="0"/>
              <a:buChar char="•"/>
            </a:pPr>
            <a:endParaRPr lang="sl-SI" sz="2000" dirty="0"/>
          </a:p>
          <a:p>
            <a:pPr algn="just"/>
            <a:endParaRPr lang="sl-SI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2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0EC5-3A60-772E-9AC4-A2BD3FEB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2F65D-D0D4-3867-68E3-A5B2F51F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024" y="-522514"/>
            <a:ext cx="3506140" cy="244275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F54F13-3E38-EB2E-9F25-F0C22FE0D21B}"/>
              </a:ext>
            </a:extLst>
          </p:cNvPr>
          <p:cNvSpPr txBox="1"/>
          <p:nvPr/>
        </p:nvSpPr>
        <p:spPr>
          <a:xfrm>
            <a:off x="462945" y="357386"/>
            <a:ext cx="1686414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Uspešno planiranje nasledstev: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/>
            <a:endParaRPr lang="sl-SI" sz="2000" dirty="0"/>
          </a:p>
          <a:p>
            <a:pPr marL="723900" indent="-273050">
              <a:buFont typeface="Arial" panose="020B0604020202020204" pitchFamily="34" charset="0"/>
              <a:buChar char="•"/>
            </a:pPr>
            <a:endParaRPr lang="sl-SI" sz="2000" dirty="0"/>
          </a:p>
          <a:p>
            <a:pPr algn="just"/>
            <a:endParaRPr lang="sl-SI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39BAB7B-7A2F-564A-4060-DFDA08BA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0" y="1685365"/>
            <a:ext cx="18420367" cy="77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0EC5-3A60-772E-9AC4-A2BD3FEB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2F65D-D0D4-3867-68E3-A5B2F51F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024" y="-522514"/>
            <a:ext cx="3506140" cy="244275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F54F13-3E38-EB2E-9F25-F0C22FE0D21B}"/>
              </a:ext>
            </a:extLst>
          </p:cNvPr>
          <p:cNvSpPr txBox="1"/>
          <p:nvPr/>
        </p:nvSpPr>
        <p:spPr>
          <a:xfrm>
            <a:off x="0" y="289148"/>
            <a:ext cx="16864149" cy="1101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NEKATERE REŠITVE V EU IN SLOVENIJI </a:t>
            </a:r>
          </a:p>
          <a:p>
            <a:endParaRPr lang="sl-SI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Svetovalne storitve za prenos lastništva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(pravne, davčne, finančne,…/vavčerji za svetovalne storitve)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Toolbox</a:t>
            </a:r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npr. spletna </a:t>
            </a:r>
            <a:r>
              <a:rPr lang="sl-SI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podporo 4 oblikam procesa nasledstva: znotraj družine, znotraj podjetja, prodaja investitorju in nadzorovana (ciljana) likvidacija</a:t>
            </a:r>
          </a:p>
          <a:p>
            <a:endParaRPr lang="sl-SI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Investicijski skladi (PE)/lastniško/</a:t>
            </a:r>
            <a:r>
              <a:rPr lang="sl-SI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kvazi</a:t>
            </a:r>
            <a:r>
              <a:rPr lang="sl-SI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lastniško financiranje družinskih podjetij:</a:t>
            </a:r>
          </a:p>
          <a:p>
            <a:pPr marL="804863" indent="-8096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za večja družinska podjetja</a:t>
            </a:r>
          </a:p>
          <a:p>
            <a:pPr marL="804863" indent="-8096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lastniški vstop v družinsko podjetje (začasno) – kontrolni delež</a:t>
            </a:r>
          </a:p>
          <a:p>
            <a:pPr marL="804863" indent="-8096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finančni lastnik (+/-)</a:t>
            </a:r>
          </a:p>
          <a:p>
            <a:pPr marL="450850"/>
            <a:endParaRPr lang="sl-SI" sz="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3750" indent="-342900">
              <a:buFont typeface="Wingdings" panose="05000000000000000000" pitchFamily="2" charset="2"/>
              <a:buChar char="v"/>
            </a:pPr>
            <a:r>
              <a:rPr lang="sl-SI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SLO:  SID banka &amp; EIF = SEGIP PE </a:t>
            </a:r>
            <a:r>
              <a:rPr lang="sl-SI" u="sng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Succession</a:t>
            </a: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077913" indent="-3540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mio € + mobilizacija sredstev zasebnih investitorjev (multiplikator)  = 2 sklada (AIS) 2 upravljavcev v RS, skupaj min. 100 mio €</a:t>
            </a:r>
          </a:p>
          <a:p>
            <a:pPr marL="1077913" indent="-3540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Kontrolni delež (izjemoma manjšinski delež) </a:t>
            </a:r>
          </a:p>
          <a:p>
            <a:pPr marL="1077913" indent="-3540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Financiranje: dokapitalizacije </a:t>
            </a:r>
            <a:r>
              <a:rPr lang="sl-SI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druž</a:t>
            </a: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podjetja (rasti), prenosa na naslednika (zunanjega/ družin. člana </a:t>
            </a:r>
            <a:r>
              <a:rPr lang="sl-SI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</a:t>
            </a: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izplačilo ostalih družin. članov, managementa/vstop v lastništvo brez naslednika), izplačila obstoječih zunanjih lastnikov,…</a:t>
            </a:r>
          </a:p>
          <a:p>
            <a:pPr marL="1077913" indent="-3540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Velikost financiranja: 2 – 8 mio € (izjemoma 10 mio €)/izhod</a:t>
            </a:r>
          </a:p>
          <a:p>
            <a:pPr marL="723900"/>
            <a:endParaRPr lang="sl-SI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3900" indent="-273050">
              <a:buFont typeface="Wingdings" panose="05000000000000000000" pitchFamily="2" charset="2"/>
              <a:buChar char="v"/>
            </a:pPr>
            <a:r>
              <a:rPr lang="sl-SI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Madžarska – MFB </a:t>
            </a:r>
            <a:r>
              <a:rPr lang="sl-SI" u="sng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Highventures</a:t>
            </a: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900113" indent="-176213">
              <a:buFont typeface="Courier New" panose="02070309020205020404" pitchFamily="49" charset="0"/>
              <a:buChar char="o"/>
            </a:pPr>
            <a:r>
              <a:rPr lang="sl-SI" b="0" i="0" dirty="0">
                <a:solidFill>
                  <a:schemeClr val="tx2"/>
                </a:solidFill>
                <a:effectLst/>
                <a:latin typeface="Gotham Narrow Book"/>
              </a:rPr>
              <a:t>Lastniško financiranje MBO (obstoječih managerjev) in MBI (zunanjih managerjev), rešitve za dogovorjene prodaje podjetij ki potrebujejo nasledstvo in nimajo družinskega naslednika</a:t>
            </a:r>
          </a:p>
          <a:p>
            <a:pPr marL="900113" indent="-1762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lastniško posojilo (</a:t>
            </a:r>
            <a:r>
              <a:rPr lang="sl-SI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mezzanin</a:t>
            </a: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00113" indent="-1762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5-8 let financiranje</a:t>
            </a:r>
          </a:p>
          <a:p>
            <a:pPr marL="900113" indent="-1762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Manjšinski delež/prednostne delnice, deleži (</a:t>
            </a:r>
            <a:r>
              <a:rPr lang="sl-SI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seniornost</a:t>
            </a: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00113" indent="-176213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Velikost financiranja: 131.000 – 40 mio €.</a:t>
            </a:r>
          </a:p>
          <a:p>
            <a:pPr marL="804863" indent="-273050">
              <a:buFont typeface="Wingdings" panose="05000000000000000000" pitchFamily="2" charset="2"/>
              <a:buChar char="v"/>
            </a:pPr>
            <a:r>
              <a:rPr lang="sl-SI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Italija – CDP PE sklad: manjšinski deleži za „scale up“ družinskih podjetij</a:t>
            </a:r>
          </a:p>
          <a:p>
            <a:pPr marL="531813"/>
            <a:endParaRPr lang="sl-SI" sz="800" u="sng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/>
            <a:endParaRPr lang="sl-SI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indent="-354013" algn="just">
              <a:buFont typeface="Wingdings" panose="05000000000000000000" pitchFamily="2" charset="2"/>
              <a:buChar char="v"/>
            </a:pPr>
            <a:r>
              <a:rPr lang="sl-SI" b="0" i="0" u="sng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Zasebni PE skladi/financiranje nasledstev</a:t>
            </a:r>
            <a:r>
              <a:rPr lang="sl-SI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982663" indent="-17780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EU 140 največjih PE skladov za nasledstva)</a:t>
            </a:r>
          </a:p>
          <a:p>
            <a:pPr marL="982663" indent="-177800" algn="just">
              <a:buFont typeface="Courier New" panose="02070309020205020404" pitchFamily="49" charset="0"/>
              <a:buChar char="o"/>
            </a:pP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ECM </a:t>
            </a:r>
            <a:r>
              <a:rPr lang="sl-SI" i="0" dirty="0" err="1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Equity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 </a:t>
            </a:r>
            <a:r>
              <a:rPr lang="sl-SI" i="0" dirty="0" err="1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Capital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 Management </a:t>
            </a:r>
            <a:r>
              <a:rPr lang="sl-SI" i="0" dirty="0" err="1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GmbH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 (Nemčija), </a:t>
            </a:r>
            <a:r>
              <a:rPr lang="sl-SI" i="0" dirty="0" err="1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IceLake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 (Nizozemska), </a:t>
            </a:r>
            <a:r>
              <a:rPr lang="sl-SI" i="0" dirty="0" err="1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Arx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 PE (4 skladi </a:t>
            </a:r>
            <a:r>
              <a:rPr lang="sl-SI" i="0" dirty="0" err="1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vklju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 MBO PE– Češka), </a:t>
            </a:r>
            <a:r>
              <a:rPr lang="sl-SI" i="0" dirty="0" err="1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Avallon</a:t>
            </a:r>
            <a:r>
              <a:rPr lang="sl-SI" i="0" dirty="0">
                <a:solidFill>
                  <a:schemeClr val="accent1">
                    <a:lumMod val="50000"/>
                  </a:schemeClr>
                </a:solidFill>
                <a:effectLst/>
                <a:latin typeface="Palanquin" panose="020B0502040204020203" pitchFamily="34" charset="-18"/>
              </a:rPr>
              <a:t> PE MBO skladi (Poljska),</a:t>
            </a:r>
          </a:p>
          <a:p>
            <a:pPr marL="982663" indent="-177800" algn="just">
              <a:buFont typeface="Courier New" panose="02070309020205020404" pitchFamily="49" charset="0"/>
              <a:buChar char="o"/>
            </a:pPr>
            <a:r>
              <a:rPr lang="sl-SI" b="0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Raiffeisen </a:t>
            </a:r>
            <a:r>
              <a:rPr lang="sl-SI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Continuum</a:t>
            </a:r>
            <a:r>
              <a:rPr lang="sl-SI" b="0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Avstrija </a:t>
            </a:r>
            <a:r>
              <a:rPr lang="sl-SI" b="0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(www.raiffeisen-continuum.at</a:t>
            </a:r>
            <a:r>
              <a:rPr lang="sl-SI" b="0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financirajo </a:t>
            </a:r>
            <a:r>
              <a:rPr lang="sl-SI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equity</a:t>
            </a:r>
            <a:r>
              <a:rPr lang="sl-SI" b="0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sl-SI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sl-SI" b="0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7 let, po tem obdobju mora podjetje izplačati ali refinancirati.</a:t>
            </a:r>
          </a:p>
          <a:p>
            <a:pPr marL="982663" indent="-177800" algn="just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KLH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Fund, …</a:t>
            </a:r>
          </a:p>
          <a:p>
            <a:pPr marL="450850" algn="just"/>
            <a:endParaRPr lang="sl-SI" sz="8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3750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rgbClr val="C00000"/>
                </a:solidFill>
              </a:rPr>
              <a:t>Fondacije in </a:t>
            </a:r>
            <a:r>
              <a:rPr lang="sl-SI" sz="2000" b="1" dirty="0" err="1">
                <a:solidFill>
                  <a:srgbClr val="C00000"/>
                </a:solidFill>
              </a:rPr>
              <a:t>Trusti</a:t>
            </a:r>
            <a:endParaRPr lang="sl-SI" sz="2000" b="1" dirty="0">
              <a:solidFill>
                <a:srgbClr val="C00000"/>
              </a:solidFill>
            </a:endParaRPr>
          </a:p>
          <a:p>
            <a:pPr marL="450850"/>
            <a:endParaRPr lang="sl-SI" sz="2000" b="1" dirty="0">
              <a:solidFill>
                <a:srgbClr val="C00000"/>
              </a:solidFill>
            </a:endParaRPr>
          </a:p>
          <a:p>
            <a:pPr marL="793750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rgbClr val="C00000"/>
                </a:solidFill>
              </a:rPr>
              <a:t>Platforme -  </a:t>
            </a:r>
            <a:r>
              <a:rPr lang="sl-SI" sz="2000" u="sng" dirty="0">
                <a:solidFill>
                  <a:schemeClr val="accent1">
                    <a:lumMod val="50000"/>
                  </a:schemeClr>
                </a:solidFill>
              </a:rPr>
              <a:t>povezovanje ponudbe in povpraševanja po nakupu družinskih podjetij brez nasledstev z mediacijo in svetovanjem, </a:t>
            </a:r>
            <a:r>
              <a:rPr lang="sl-SI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npr.:</a:t>
            </a:r>
          </a:p>
          <a:p>
            <a:pPr marL="450850"/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sl-SI" sz="2000" dirty="0" err="1">
                <a:solidFill>
                  <a:schemeClr val="accent1">
                    <a:lumMod val="50000"/>
                  </a:schemeClr>
                </a:solidFill>
              </a:rPr>
              <a:t>Nexxt-change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 (Nemčija),  </a:t>
            </a:r>
            <a:r>
              <a:rPr lang="sl-SI" sz="2000" dirty="0" err="1">
                <a:solidFill>
                  <a:schemeClr val="accent1">
                    <a:lumMod val="50000"/>
                  </a:schemeClr>
                </a:solidFill>
              </a:rPr>
              <a:t>Enterprise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 Transfer on-line platforma,  </a:t>
            </a:r>
            <a:r>
              <a:rPr lang="sl-SI" sz="2000" dirty="0" err="1">
                <a:solidFill>
                  <a:schemeClr val="accent1">
                    <a:lumMod val="50000"/>
                  </a:schemeClr>
                </a:solidFill>
              </a:rPr>
              <a:t>PwC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accent1">
                    <a:lumMod val="50000"/>
                  </a:schemeClr>
                </a:solidFill>
              </a:rPr>
              <a:t>Deal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accent1">
                    <a:lumMod val="50000"/>
                  </a:schemeClr>
                </a:solidFill>
              </a:rPr>
              <a:t>Sourcing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 Platform,… itd.</a:t>
            </a:r>
          </a:p>
          <a:p>
            <a:pPr marL="450850"/>
            <a:endParaRPr lang="sl-SI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723900" indent="-273050">
              <a:buFont typeface="Arial" panose="020B0604020202020204" pitchFamily="34" charset="0"/>
              <a:buChar char="•"/>
            </a:pPr>
            <a:endParaRPr lang="sl-SI" sz="2000" dirty="0"/>
          </a:p>
          <a:p>
            <a:pPr algn="just"/>
            <a:endParaRPr lang="sl-SI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0EC5-3A60-772E-9AC4-A2BD3FEB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2F65D-D0D4-3867-68E3-A5B2F51F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024" y="-522514"/>
            <a:ext cx="3506140" cy="2442754"/>
          </a:xfrm>
          <a:prstGeom prst="rect">
            <a:avLst/>
          </a:prstGeom>
        </p:spPr>
      </p:pic>
      <p:pic>
        <p:nvPicPr>
          <p:cNvPr id="3" name="Slika 2" descr="Slika, ki vsebuje besede besedilo, oblačila, posnetek zaslona, moški&#10;&#10;Opis je samodejno ustvarjen">
            <a:extLst>
              <a:ext uri="{FF2B5EF4-FFF2-40B4-BE49-F238E27FC236}">
                <a16:creationId xmlns:a16="http://schemas.microsoft.com/office/drawing/2014/main" id="{B19546F6-6F4A-82D4-519A-B96B94CE3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7301552" cy="708029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B21C40C-BC7D-330D-9400-2181B54F77AD}"/>
              </a:ext>
            </a:extLst>
          </p:cNvPr>
          <p:cNvSpPr txBox="1"/>
          <p:nvPr/>
        </p:nvSpPr>
        <p:spPr>
          <a:xfrm>
            <a:off x="4666826" y="1063999"/>
            <a:ext cx="871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>
                <a:solidFill>
                  <a:srgbClr val="FF0000"/>
                </a:solidFill>
              </a:rPr>
              <a:t>Succession</a:t>
            </a:r>
            <a:r>
              <a:rPr lang="sl-SI" sz="2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8F9F6732-74A2-CAFE-316B-307E4DB59D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2" y="2875837"/>
            <a:ext cx="11148104" cy="7432069"/>
          </a:xfrm>
          <a:prstGeom prst="rect">
            <a:avLst/>
          </a:prstGeom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3B6133B-5702-385F-58DC-F1DCD4C60E1F}"/>
              </a:ext>
            </a:extLst>
          </p:cNvPr>
          <p:cNvSpPr txBox="1"/>
          <p:nvPr/>
        </p:nvSpPr>
        <p:spPr>
          <a:xfrm>
            <a:off x="9022321" y="1185332"/>
            <a:ext cx="643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za pozornost!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EE7CAA5D-82FE-F6B4-89FC-E074F737F9EA}"/>
              </a:ext>
            </a:extLst>
          </p:cNvPr>
          <p:cNvSpPr txBox="1"/>
          <p:nvPr/>
        </p:nvSpPr>
        <p:spPr>
          <a:xfrm>
            <a:off x="678976" y="814429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natalija.stosicki@gzs.si</a:t>
            </a:r>
          </a:p>
        </p:txBody>
      </p:sp>
    </p:spTree>
    <p:extLst>
      <p:ext uri="{BB962C8B-B14F-4D97-AF65-F5344CB8AC3E}">
        <p14:creationId xmlns:p14="http://schemas.microsoft.com/office/powerpoint/2010/main" val="1498048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UO GZS 21.9.2023 - delovna[20230915121250930].mdb"/>
  <p:tag name="ARS_RESPONSE_PERSONNUM" val="1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ZS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174B5"/>
      </a:accent1>
      <a:accent2>
        <a:srgbClr val="EF941F"/>
      </a:accent2>
      <a:accent3>
        <a:srgbClr val="AAB7AE"/>
      </a:accent3>
      <a:accent4>
        <a:srgbClr val="ECD717"/>
      </a:accent4>
      <a:accent5>
        <a:srgbClr val="B62C6D"/>
      </a:accent5>
      <a:accent6>
        <a:srgbClr val="82C35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ZS" id="{81CE1587-9903-0245-A4F0-9DE4FBC7572F}" vid="{F0A45841-C6F3-C24E-AA64-AB9A0D8DD4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3cdf61-9bdb-4ab1-bf99-aabb6c694d24">
      <UserInfo>
        <DisplayName>Marko Djinović</DisplayName>
        <AccountId>21</AccountId>
        <AccountType/>
      </UserInfo>
      <UserInfo>
        <DisplayName>Andrej Brvar</DisplayName>
        <AccountId>16</AccountId>
        <AccountType/>
      </UserInfo>
      <UserInfo>
        <DisplayName>Sebastjan Šik</DisplayName>
        <AccountId>12</AccountId>
        <AccountType/>
      </UserInfo>
      <UserInfo>
        <DisplayName>Žiga Lampe</DisplayName>
        <AccountId>15</AccountId>
        <AccountType/>
      </UserInfo>
      <UserInfo>
        <DisplayName>Marjana Majerič</DisplayName>
        <AccountId>14</AccountId>
        <AccountType/>
      </UserInfo>
      <UserInfo>
        <DisplayName>Alenka Lesjak</DisplayName>
        <AccountId>13</AccountId>
        <AccountType/>
      </UserInfo>
      <UserInfo>
        <DisplayName>Kabinet GZS</DisplayName>
        <AccountId>26</AccountId>
        <AccountType/>
      </UserInfo>
      <UserInfo>
        <DisplayName>Ester Fidel</DisplayName>
        <AccountId>27</AccountId>
        <AccountType/>
      </UserInfo>
      <UserInfo>
        <DisplayName>Andreja Sever</DisplayName>
        <AccountId>28</AccountId>
        <AccountType/>
      </UserInfo>
      <UserInfo>
        <DisplayName>Rok Pavlin</DisplayName>
        <AccountId>29</AccountId>
        <AccountType/>
      </UserInfo>
      <UserInfo>
        <DisplayName>Tajda Pelicon</DisplayName>
        <AccountId>30</AccountId>
        <AccountType/>
      </UserInfo>
      <UserInfo>
        <DisplayName>Mitja Gorenšček</DisplayName>
        <AccountId>31</AccountId>
        <AccountType/>
      </UserInfo>
      <UserInfo>
        <DisplayName>Vesna Nahtigal</DisplayName>
        <AccountId>32</AccountId>
        <AccountType/>
      </UserInfo>
      <UserInfo>
        <DisplayName>Ariana Grobelnik</DisplayName>
        <AccountId>33</AccountId>
        <AccountType/>
      </UserInfo>
      <UserInfo>
        <DisplayName>Matic Grasic</DisplayName>
        <AccountId>34</AccountId>
        <AccountType/>
      </UserInfo>
    </SharedWithUsers>
    <TaxCatchAll xmlns="703cdf61-9bdb-4ab1-bf99-aabb6c694d24" xsi:nil="true"/>
    <lcf76f155ced4ddcb4097134ff3c332f xmlns="9b964530-3dac-4295-8091-817513bab33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997BC53C669C4BA1E1F8FFC319988C" ma:contentTypeVersion="17" ma:contentTypeDescription="Ustvari nov dokument." ma:contentTypeScope="" ma:versionID="b44fa56c14f033a3f7b8bc6efee0eba2">
  <xsd:schema xmlns:xsd="http://www.w3.org/2001/XMLSchema" xmlns:xs="http://www.w3.org/2001/XMLSchema" xmlns:p="http://schemas.microsoft.com/office/2006/metadata/properties" xmlns:ns2="703cdf61-9bdb-4ab1-bf99-aabb6c694d24" xmlns:ns3="9b964530-3dac-4295-8091-817513bab335" targetNamespace="http://schemas.microsoft.com/office/2006/metadata/properties" ma:root="true" ma:fieldsID="0a05e5e0c4531ca1734b13a7e622018c" ns2:_="" ns3:_="">
    <xsd:import namespace="703cdf61-9bdb-4ab1-bf99-aabb6c694d24"/>
    <xsd:import namespace="9b964530-3dac-4295-8091-817513bab3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4530-3dac-4295-8091-817513bab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FAFD3-3005-4E8E-9387-0C22F9B82E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EC48BF-3BE8-4890-A9A8-B7B2114E2842}">
  <ds:schemaRefs>
    <ds:schemaRef ds:uri="8e5bbdb2-65eb-4f52-ba06-71ae1623b6f3"/>
    <ds:schemaRef ds:uri="e89b83da-1747-41d3-937a-a48dc35a53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EB3EC2-F13A-487E-81A1-E72931560371}"/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1131</Words>
  <Application>Microsoft Office PowerPoint</Application>
  <PresentationFormat>Po meri</PresentationFormat>
  <Paragraphs>130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</vt:i4>
      </vt:variant>
    </vt:vector>
  </HeadingPairs>
  <TitlesOfParts>
    <vt:vector size="18" baseType="lpstr">
      <vt:lpstr>Tahoma</vt:lpstr>
      <vt:lpstr>Wingdings</vt:lpstr>
      <vt:lpstr>Palanquin</vt:lpstr>
      <vt:lpstr>Calibri</vt:lpstr>
      <vt:lpstr>DeloSerifNormal</vt:lpstr>
      <vt:lpstr>Gotham Narrow Book</vt:lpstr>
      <vt:lpstr>Courier New</vt:lpstr>
      <vt:lpstr>Silka Mono</vt:lpstr>
      <vt:lpstr>Trebuchet MS</vt:lpstr>
      <vt:lpstr>Arial</vt:lpstr>
      <vt:lpstr>Office Theme</vt:lpstr>
      <vt:lpstr>GZS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Programska izhodišča za naslednje 4-letno obdobje – novi horizont prihodnosti</dc:title>
  <dc:creator>Tanja Jamnik</dc:creator>
  <cp:lastModifiedBy>Lidija Flajs</cp:lastModifiedBy>
  <cp:revision>16</cp:revision>
  <cp:lastPrinted>2023-11-28T10:53:10Z</cp:lastPrinted>
  <dcterms:created xsi:type="dcterms:W3CDTF">2006-08-16T00:00:00Z</dcterms:created>
  <dcterms:modified xsi:type="dcterms:W3CDTF">2024-04-16T05:32:49Z</dcterms:modified>
  <dc:identifier>DAFjvEIgYXs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0x010100B4BC63AC378FF3409F1C244BA3BBD466</vt:lpwstr>
  </property>
  <property fmtid="{D5CDD505-2E9C-101B-9397-08002B2CF9AE}" pid="3" name="MediaServiceImageTags">
    <vt:lpwstr/>
  </property>
</Properties>
</file>